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udiowide"/>
      <p:regular r:id="rId15"/>
    </p:embeddedFon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0" roundtripDataSignature="AMtx7mihzNpZqlx0T8yDVHuFfUQOZ5a8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udiowide-regular.fntdata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gif>
</file>

<file path=ppt/media/image13.jpg>
</file>

<file path=ppt/media/image14.gif>
</file>

<file path=ppt/media/image15.jpg>
</file>

<file path=ppt/media/image16.jpg>
</file>

<file path=ppt/media/image17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73ffe62a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3173ffe62a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73ffe62a8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173ffe62a8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173ffe62a8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173ffe62a8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73ffe62a8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3173ffe62a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13.jpg"/><Relationship Id="rId5" Type="http://schemas.openxmlformats.org/officeDocument/2006/relationships/image" Target="../media/image10.jpg"/><Relationship Id="rId6" Type="http://schemas.openxmlformats.org/officeDocument/2006/relationships/image" Target="../media/image17.jpg"/><Relationship Id="rId7" Type="http://schemas.openxmlformats.org/officeDocument/2006/relationships/image" Target="../media/image15.jpg"/><Relationship Id="rId8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9" lvl="0" marL="499744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6642268" y="4671450"/>
            <a:ext cx="24033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20-22 November, Karlsruhe, Germany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 Eclipse SDV Event</a:t>
            </a:r>
            <a:endParaRPr b="0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212350" y="856700"/>
            <a:ext cx="87693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5000" u="none" cap="none" strike="noStrike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endParaRPr b="0" i="0" sz="5000" u="none" cap="none" strike="noStrik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62" name="Google Shape;6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8150" y="77000"/>
            <a:ext cx="856051" cy="85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3350" y="386725"/>
            <a:ext cx="1106007" cy="3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 txBox="1"/>
          <p:nvPr/>
        </p:nvSpPr>
        <p:spPr>
          <a:xfrm>
            <a:off x="212350" y="2456900"/>
            <a:ext cx="87693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Autobahn</a:t>
            </a:r>
            <a:endParaRPr b="0" i="0" sz="5000" u="none" cap="none" strike="noStrik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212350" y="3523700"/>
            <a:ext cx="87693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Shift to SDV</a:t>
            </a:r>
            <a:endParaRPr b="0" i="0" sz="5000" u="none" cap="none" strike="noStrik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The Team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9" lvl="0" marL="499744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1750" y="1264437"/>
            <a:ext cx="4820500" cy="3615375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" name="Google Shape;73;p6"/>
          <p:cNvGrpSpPr/>
          <p:nvPr/>
        </p:nvGrpSpPr>
        <p:grpSpPr>
          <a:xfrm>
            <a:off x="299750" y="1153150"/>
            <a:ext cx="8435750" cy="3531850"/>
            <a:chOff x="71150" y="1153150"/>
            <a:chExt cx="8435750" cy="3531850"/>
          </a:xfrm>
        </p:grpSpPr>
        <p:pic>
          <p:nvPicPr>
            <p:cNvPr id="74" name="Google Shape;74;p6"/>
            <p:cNvPicPr preferRelativeResize="0"/>
            <p:nvPr/>
          </p:nvPicPr>
          <p:blipFill rotWithShape="1">
            <a:blip r:embed="rId4">
              <a:alphaModFix/>
            </a:blip>
            <a:srcRect b="0" l="0" r="0" t="15697"/>
            <a:stretch/>
          </p:blipFill>
          <p:spPr>
            <a:xfrm>
              <a:off x="71150" y="1153150"/>
              <a:ext cx="1520100" cy="20268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5" name="Google Shape;75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97550" y="1216450"/>
              <a:ext cx="1520100" cy="19002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6" name="Google Shape;76;p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998999" y="1153150"/>
              <a:ext cx="1520100" cy="20268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7" name="Google Shape;77;p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811950" y="1201125"/>
              <a:ext cx="1520100" cy="20268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" name="Google Shape;78;p6"/>
            <p:cNvPicPr preferRelativeResize="0"/>
            <p:nvPr/>
          </p:nvPicPr>
          <p:blipFill rotWithShape="1">
            <a:blip r:embed="rId8">
              <a:alphaModFix/>
            </a:blip>
            <a:srcRect b="28864" l="15091" r="15652" t="10912"/>
            <a:stretch/>
          </p:blipFill>
          <p:spPr>
            <a:xfrm>
              <a:off x="7122700" y="1184525"/>
              <a:ext cx="1384200" cy="2000400"/>
            </a:xfrm>
            <a:prstGeom prst="ellipse">
              <a:avLst/>
            </a:prstGeom>
            <a:solidFill>
              <a:srgbClr val="2C0353"/>
            </a:solidFill>
            <a:ln>
              <a:noFill/>
            </a:ln>
          </p:spPr>
        </p:pic>
        <p:sp>
          <p:nvSpPr>
            <p:cNvPr id="79" name="Google Shape;79;p6"/>
            <p:cNvSpPr txBox="1"/>
            <p:nvPr/>
          </p:nvSpPr>
          <p:spPr>
            <a:xfrm>
              <a:off x="265000" y="3387500"/>
              <a:ext cx="1170000" cy="12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Connectivity Part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80" name="Google Shape;80;p6"/>
            <p:cNvSpPr txBox="1"/>
            <p:nvPr/>
          </p:nvSpPr>
          <p:spPr>
            <a:xfrm>
              <a:off x="2170000" y="3387500"/>
              <a:ext cx="1170000" cy="12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Connectivity Part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81" name="Google Shape;81;p6"/>
            <p:cNvSpPr txBox="1"/>
            <p:nvPr/>
          </p:nvSpPr>
          <p:spPr>
            <a:xfrm>
              <a:off x="3998800" y="3387500"/>
              <a:ext cx="1170000" cy="12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Feature</a:t>
              </a:r>
              <a:endParaRPr sz="12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Part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6"/>
            <p:cNvSpPr txBox="1"/>
            <p:nvPr/>
          </p:nvSpPr>
          <p:spPr>
            <a:xfrm>
              <a:off x="5599000" y="3387500"/>
              <a:ext cx="1170000" cy="12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</a:rPr>
                <a:t>Feature</a:t>
              </a:r>
              <a:endParaRPr sz="12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Part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6"/>
            <p:cNvSpPr txBox="1"/>
            <p:nvPr/>
          </p:nvSpPr>
          <p:spPr>
            <a:xfrm>
              <a:off x="7275400" y="3387500"/>
              <a:ext cx="1170000" cy="12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UI Design</a:t>
              </a:r>
              <a:endParaRPr sz="1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Initial Situation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9" name="Google Shape;89;p7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9" lvl="0" marL="499744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Google Shape;90;p7"/>
          <p:cNvGrpSpPr/>
          <p:nvPr/>
        </p:nvGrpSpPr>
        <p:grpSpPr>
          <a:xfrm>
            <a:off x="8" y="1000800"/>
            <a:ext cx="8832292" cy="4142675"/>
            <a:chOff x="8" y="1000800"/>
            <a:chExt cx="8832292" cy="4142675"/>
          </a:xfrm>
        </p:grpSpPr>
        <p:pic>
          <p:nvPicPr>
            <p:cNvPr id="91" name="Google Shape;9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" y="1000800"/>
              <a:ext cx="2906495" cy="4142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7"/>
            <p:cNvSpPr txBox="1"/>
            <p:nvPr/>
          </p:nvSpPr>
          <p:spPr>
            <a:xfrm>
              <a:off x="3292500" y="2591975"/>
              <a:ext cx="5539800" cy="96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EE0C90"/>
                  </a:solidFill>
                </a:rPr>
                <a:t>Despite vehicle numbers doubling since 2010, road traffic fatalities have decreased by 5% (WHO Global Status Report on Road Safety).</a:t>
              </a:r>
              <a:endParaRPr sz="1800">
                <a:solidFill>
                  <a:srgbClr val="EE0C90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73ffe62a8_0_5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Initial Situation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8" name="Google Shape;98;g3173ffe62a8_0_59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8" lvl="0" marL="499743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g3173ffe62a8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2284" y="1165850"/>
            <a:ext cx="2859426" cy="381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73ffe62a8_6_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Initial Situation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05" name="Google Shape;105;g3173ffe62a8_6_4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8" lvl="0" marL="499743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g3173ffe62a8_6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276" y="1609026"/>
            <a:ext cx="6497200" cy="317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173ffe62a8_6_4"/>
          <p:cNvSpPr txBox="1"/>
          <p:nvPr>
            <p:ph type="title"/>
          </p:nvPr>
        </p:nvSpPr>
        <p:spPr>
          <a:xfrm>
            <a:off x="536600" y="1036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2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A common sight on Korean roads</a:t>
            </a:r>
            <a:endParaRPr sz="172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sz="172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73ffe62a8_6_1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Initial Situation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3" name="Google Shape;113;g3173ffe62a8_6_12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8" lvl="0" marL="499743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g3173ffe62a8_6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212" y="1512675"/>
            <a:ext cx="6137375" cy="34582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5" name="Google Shape;115;g3173ffe62a8_6_12"/>
          <p:cNvSpPr txBox="1"/>
          <p:nvPr>
            <p:ph type="title"/>
          </p:nvPr>
        </p:nvSpPr>
        <p:spPr>
          <a:xfrm>
            <a:off x="536600" y="1036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rPr lang="en" sz="172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Accidents caused by people emerging from behind parked vehicles</a:t>
            </a:r>
            <a:endParaRPr sz="172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73ffe62a8_0_11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Initial Situation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1" name="Google Shape;121;g3173ffe62a8_0_111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8" lvl="0" marL="499743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3173ffe62a8_0_111"/>
          <p:cNvSpPr txBox="1"/>
          <p:nvPr>
            <p:ph type="title"/>
          </p:nvPr>
        </p:nvSpPr>
        <p:spPr>
          <a:xfrm>
            <a:off x="536600" y="1036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rPr lang="en" sz="172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Accidents caused by people emerging from behind parked vehicles</a:t>
            </a:r>
            <a:endParaRPr sz="172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23" name="Google Shape;123;g3173ffe62a8_0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000" y="1457250"/>
            <a:ext cx="6096000" cy="34290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Solution(Feature Parts)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9" name="Google Shape;129;p8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87679" lvl="0" marL="499744" marR="508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3901" y="1168400"/>
            <a:ext cx="3836199" cy="380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8"/>
          <p:cNvPicPr preferRelativeResize="0"/>
          <p:nvPr/>
        </p:nvPicPr>
        <p:blipFill rotWithShape="1">
          <a:blip r:embed="rId3">
            <a:alphaModFix/>
          </a:blip>
          <a:srcRect b="16767" l="4722" r="47574" t="33988"/>
          <a:stretch/>
        </p:blipFill>
        <p:spPr>
          <a:xfrm>
            <a:off x="2835000" y="2462500"/>
            <a:ext cx="1830001" cy="187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800" y="33050"/>
            <a:ext cx="38576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5089" y="2604801"/>
            <a:ext cx="2371050" cy="2371050"/>
          </a:xfrm>
          <a:prstGeom prst="rect">
            <a:avLst/>
          </a:prstGeom>
          <a:solidFill>
            <a:srgbClr val="2C0353"/>
          </a:solidFill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